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9" d="100"/>
          <a:sy n="69" d="100"/>
        </p:scale>
        <p:origin x="-696" y="-10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840878-6ECC-4C34-862C-92F65CAB45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848C0CC5-697B-4585-86AD-905DD6A3DF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CE78384-4884-4582-B999-A4CAAB899953}"/>
              </a:ext>
            </a:extLst>
          </p:cNvPr>
          <p:cNvSpPr>
            <a:spLocks noGrp="1"/>
          </p:cNvSpPr>
          <p:nvPr>
            <p:ph type="dt" sz="half" idx="10"/>
          </p:nvPr>
        </p:nvSpPr>
        <p:spPr/>
        <p:txBody>
          <a:bodyPr/>
          <a:lstStyle/>
          <a:p>
            <a:fld id="{A5CAACD2-9991-4A1D-B291-BDD4DEA53164}" type="datetimeFigureOut">
              <a:rPr lang="en-US" smtClean="0"/>
              <a:pPr/>
              <a:t>11/10/2020</a:t>
            </a:fld>
            <a:endParaRPr lang="en-US"/>
          </a:p>
        </p:txBody>
      </p:sp>
      <p:sp>
        <p:nvSpPr>
          <p:cNvPr id="5" name="Footer Placeholder 4">
            <a:extLst>
              <a:ext uri="{FF2B5EF4-FFF2-40B4-BE49-F238E27FC236}">
                <a16:creationId xmlns:a16="http://schemas.microsoft.com/office/drawing/2014/main" xmlns="" id="{F533AFB1-FDD9-4756-91C9-033C6D04F5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8CB7F99-9CB1-4B2A-8BB1-C92852AEA524}"/>
              </a:ext>
            </a:extLst>
          </p:cNvPr>
          <p:cNvSpPr>
            <a:spLocks noGrp="1"/>
          </p:cNvSpPr>
          <p:nvPr>
            <p:ph type="sldNum" sz="quarter" idx="12"/>
          </p:nvPr>
        </p:nvSpPr>
        <p:spPr/>
        <p:txBody>
          <a:body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4080041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E19730-F34C-4935-96DA-63C2A4BF0C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B415C08-A1BF-4790-A7D3-E95C5EAFC1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771A30F-FCE5-4013-AFAA-C455AB91B0A7}"/>
              </a:ext>
            </a:extLst>
          </p:cNvPr>
          <p:cNvSpPr>
            <a:spLocks noGrp="1"/>
          </p:cNvSpPr>
          <p:nvPr>
            <p:ph type="dt" sz="half" idx="10"/>
          </p:nvPr>
        </p:nvSpPr>
        <p:spPr/>
        <p:txBody>
          <a:bodyPr/>
          <a:lstStyle/>
          <a:p>
            <a:fld id="{A5CAACD2-9991-4A1D-B291-BDD4DEA53164}" type="datetimeFigureOut">
              <a:rPr lang="en-US" smtClean="0"/>
              <a:pPr/>
              <a:t>11/10/2020</a:t>
            </a:fld>
            <a:endParaRPr lang="en-US"/>
          </a:p>
        </p:txBody>
      </p:sp>
      <p:sp>
        <p:nvSpPr>
          <p:cNvPr id="5" name="Footer Placeholder 4">
            <a:extLst>
              <a:ext uri="{FF2B5EF4-FFF2-40B4-BE49-F238E27FC236}">
                <a16:creationId xmlns:a16="http://schemas.microsoft.com/office/drawing/2014/main" xmlns="" id="{F5E1645C-1AD8-491E-AE95-390D99B505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0127D41-9CC5-4901-8D78-2715A40D0FF3}"/>
              </a:ext>
            </a:extLst>
          </p:cNvPr>
          <p:cNvSpPr>
            <a:spLocks noGrp="1"/>
          </p:cNvSpPr>
          <p:nvPr>
            <p:ph type="sldNum" sz="quarter" idx="12"/>
          </p:nvPr>
        </p:nvSpPr>
        <p:spPr/>
        <p:txBody>
          <a:body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935384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1D475A1-E681-4EBE-872D-CA9085AB6B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C9E13A45-0285-4BC4-9F8B-B8E1BF4C61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8FF6206-86DE-4097-BEDB-9F5FF78FBFC1}"/>
              </a:ext>
            </a:extLst>
          </p:cNvPr>
          <p:cNvSpPr>
            <a:spLocks noGrp="1"/>
          </p:cNvSpPr>
          <p:nvPr>
            <p:ph type="dt" sz="half" idx="10"/>
          </p:nvPr>
        </p:nvSpPr>
        <p:spPr/>
        <p:txBody>
          <a:bodyPr/>
          <a:lstStyle/>
          <a:p>
            <a:fld id="{A5CAACD2-9991-4A1D-B291-BDD4DEA53164}" type="datetimeFigureOut">
              <a:rPr lang="en-US" smtClean="0"/>
              <a:pPr/>
              <a:t>11/10/2020</a:t>
            </a:fld>
            <a:endParaRPr lang="en-US"/>
          </a:p>
        </p:txBody>
      </p:sp>
      <p:sp>
        <p:nvSpPr>
          <p:cNvPr id="5" name="Footer Placeholder 4">
            <a:extLst>
              <a:ext uri="{FF2B5EF4-FFF2-40B4-BE49-F238E27FC236}">
                <a16:creationId xmlns:a16="http://schemas.microsoft.com/office/drawing/2014/main" xmlns="" id="{C721D478-E907-4838-B31B-72762513D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2E7A8DF-ED55-4434-BD37-000832E7F9FB}"/>
              </a:ext>
            </a:extLst>
          </p:cNvPr>
          <p:cNvSpPr>
            <a:spLocks noGrp="1"/>
          </p:cNvSpPr>
          <p:nvPr>
            <p:ph type="sldNum" sz="quarter" idx="12"/>
          </p:nvPr>
        </p:nvSpPr>
        <p:spPr/>
        <p:txBody>
          <a:body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386095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B39154-2F6A-446E-A60E-9271C21BCF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59EA04-E9F4-40AB-BDCB-1F21F8729E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2D8660E-FD30-4103-945A-29AF7B4665B4}"/>
              </a:ext>
            </a:extLst>
          </p:cNvPr>
          <p:cNvSpPr>
            <a:spLocks noGrp="1"/>
          </p:cNvSpPr>
          <p:nvPr>
            <p:ph type="dt" sz="half" idx="10"/>
          </p:nvPr>
        </p:nvSpPr>
        <p:spPr/>
        <p:txBody>
          <a:bodyPr/>
          <a:lstStyle/>
          <a:p>
            <a:fld id="{A5CAACD2-9991-4A1D-B291-BDD4DEA53164}" type="datetimeFigureOut">
              <a:rPr lang="en-US" smtClean="0"/>
              <a:pPr/>
              <a:t>11/10/2020</a:t>
            </a:fld>
            <a:endParaRPr lang="en-US"/>
          </a:p>
        </p:txBody>
      </p:sp>
      <p:sp>
        <p:nvSpPr>
          <p:cNvPr id="5" name="Footer Placeholder 4">
            <a:extLst>
              <a:ext uri="{FF2B5EF4-FFF2-40B4-BE49-F238E27FC236}">
                <a16:creationId xmlns:a16="http://schemas.microsoft.com/office/drawing/2014/main" xmlns="" id="{7F68B6AB-1817-47AE-83A2-6936A0CD6D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E99B6E3-0357-4387-B28D-4D8C8FE34E01}"/>
              </a:ext>
            </a:extLst>
          </p:cNvPr>
          <p:cNvSpPr>
            <a:spLocks noGrp="1"/>
          </p:cNvSpPr>
          <p:nvPr>
            <p:ph type="sldNum" sz="quarter" idx="12"/>
          </p:nvPr>
        </p:nvSpPr>
        <p:spPr/>
        <p:txBody>
          <a:body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4068781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185291-FB9E-4684-80C4-2859D01A2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1BAA19E-13AC-4F1B-BD00-84616F0A03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ED4CE4F-2B91-4812-B966-538896B28A44}"/>
              </a:ext>
            </a:extLst>
          </p:cNvPr>
          <p:cNvSpPr>
            <a:spLocks noGrp="1"/>
          </p:cNvSpPr>
          <p:nvPr>
            <p:ph type="dt" sz="half" idx="10"/>
          </p:nvPr>
        </p:nvSpPr>
        <p:spPr/>
        <p:txBody>
          <a:bodyPr/>
          <a:lstStyle/>
          <a:p>
            <a:fld id="{A5CAACD2-9991-4A1D-B291-BDD4DEA53164}" type="datetimeFigureOut">
              <a:rPr lang="en-US" smtClean="0"/>
              <a:pPr/>
              <a:t>11/10/2020</a:t>
            </a:fld>
            <a:endParaRPr lang="en-US"/>
          </a:p>
        </p:txBody>
      </p:sp>
      <p:sp>
        <p:nvSpPr>
          <p:cNvPr id="5" name="Footer Placeholder 4">
            <a:extLst>
              <a:ext uri="{FF2B5EF4-FFF2-40B4-BE49-F238E27FC236}">
                <a16:creationId xmlns:a16="http://schemas.microsoft.com/office/drawing/2014/main" xmlns="" id="{6696EECD-8501-442E-9D3A-82FB3ACB14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D2F4FF3-FCCE-4D54-965A-B451775F29FF}"/>
              </a:ext>
            </a:extLst>
          </p:cNvPr>
          <p:cNvSpPr>
            <a:spLocks noGrp="1"/>
          </p:cNvSpPr>
          <p:nvPr>
            <p:ph type="sldNum" sz="quarter" idx="12"/>
          </p:nvPr>
        </p:nvSpPr>
        <p:spPr/>
        <p:txBody>
          <a:body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3981084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206F9C-FFCA-420E-9A6E-4F4C02D114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33545FD-ABAD-4D88-BA06-E9C02A0F35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8387638-A666-4DC7-AB85-1C69A95300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A13C41B-46E5-4D97-A56D-CF712E7F1840}"/>
              </a:ext>
            </a:extLst>
          </p:cNvPr>
          <p:cNvSpPr>
            <a:spLocks noGrp="1"/>
          </p:cNvSpPr>
          <p:nvPr>
            <p:ph type="dt" sz="half" idx="10"/>
          </p:nvPr>
        </p:nvSpPr>
        <p:spPr/>
        <p:txBody>
          <a:bodyPr/>
          <a:lstStyle/>
          <a:p>
            <a:fld id="{A5CAACD2-9991-4A1D-B291-BDD4DEA53164}" type="datetimeFigureOut">
              <a:rPr lang="en-US" smtClean="0"/>
              <a:pPr/>
              <a:t>11/10/2020</a:t>
            </a:fld>
            <a:endParaRPr lang="en-US"/>
          </a:p>
        </p:txBody>
      </p:sp>
      <p:sp>
        <p:nvSpPr>
          <p:cNvPr id="6" name="Footer Placeholder 5">
            <a:extLst>
              <a:ext uri="{FF2B5EF4-FFF2-40B4-BE49-F238E27FC236}">
                <a16:creationId xmlns:a16="http://schemas.microsoft.com/office/drawing/2014/main" xmlns="" id="{541C8BF9-1378-4831-97A8-A69145FD4E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2D8F880-A79E-47E4-A5E3-EBF5BB55DBDF}"/>
              </a:ext>
            </a:extLst>
          </p:cNvPr>
          <p:cNvSpPr>
            <a:spLocks noGrp="1"/>
          </p:cNvSpPr>
          <p:nvPr>
            <p:ph type="sldNum" sz="quarter" idx="12"/>
          </p:nvPr>
        </p:nvSpPr>
        <p:spPr/>
        <p:txBody>
          <a:body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686470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7D4D69-E6E2-49DA-8DEA-F5C2A0F674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DFFD4E59-1B23-407C-88B2-1A25E9C0C5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13A6B81-6895-4406-B957-EF06086752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1264545-41AA-4608-8981-5CC9DBB7E5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C61E37ED-0211-4D3E-8198-6EFE32439F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15D3A116-42FD-430E-BEB3-6F6C555F66CE}"/>
              </a:ext>
            </a:extLst>
          </p:cNvPr>
          <p:cNvSpPr>
            <a:spLocks noGrp="1"/>
          </p:cNvSpPr>
          <p:nvPr>
            <p:ph type="dt" sz="half" idx="10"/>
          </p:nvPr>
        </p:nvSpPr>
        <p:spPr/>
        <p:txBody>
          <a:bodyPr/>
          <a:lstStyle/>
          <a:p>
            <a:fld id="{A5CAACD2-9991-4A1D-B291-BDD4DEA53164}" type="datetimeFigureOut">
              <a:rPr lang="en-US" smtClean="0"/>
              <a:pPr/>
              <a:t>11/10/2020</a:t>
            </a:fld>
            <a:endParaRPr lang="en-US"/>
          </a:p>
        </p:txBody>
      </p:sp>
      <p:sp>
        <p:nvSpPr>
          <p:cNvPr id="8" name="Footer Placeholder 7">
            <a:extLst>
              <a:ext uri="{FF2B5EF4-FFF2-40B4-BE49-F238E27FC236}">
                <a16:creationId xmlns:a16="http://schemas.microsoft.com/office/drawing/2014/main" xmlns="" id="{1BB7F038-E45E-4D7C-B353-93419479FC6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4F03A5B-3A57-44F4-A01F-380AE319ED1B}"/>
              </a:ext>
            </a:extLst>
          </p:cNvPr>
          <p:cNvSpPr>
            <a:spLocks noGrp="1"/>
          </p:cNvSpPr>
          <p:nvPr>
            <p:ph type="sldNum" sz="quarter" idx="12"/>
          </p:nvPr>
        </p:nvSpPr>
        <p:spPr/>
        <p:txBody>
          <a:body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4083365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0B4FFE-9B41-410A-AF07-26D0CB439A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00F55F2-5945-4CA0-A6B9-874F9E14DFDC}"/>
              </a:ext>
            </a:extLst>
          </p:cNvPr>
          <p:cNvSpPr>
            <a:spLocks noGrp="1"/>
          </p:cNvSpPr>
          <p:nvPr>
            <p:ph type="dt" sz="half" idx="10"/>
          </p:nvPr>
        </p:nvSpPr>
        <p:spPr/>
        <p:txBody>
          <a:bodyPr/>
          <a:lstStyle/>
          <a:p>
            <a:fld id="{A5CAACD2-9991-4A1D-B291-BDD4DEA53164}" type="datetimeFigureOut">
              <a:rPr lang="en-US" smtClean="0"/>
              <a:pPr/>
              <a:t>11/10/2020</a:t>
            </a:fld>
            <a:endParaRPr lang="en-US"/>
          </a:p>
        </p:txBody>
      </p:sp>
      <p:sp>
        <p:nvSpPr>
          <p:cNvPr id="4" name="Footer Placeholder 3">
            <a:extLst>
              <a:ext uri="{FF2B5EF4-FFF2-40B4-BE49-F238E27FC236}">
                <a16:creationId xmlns:a16="http://schemas.microsoft.com/office/drawing/2014/main" xmlns="" id="{40960AFB-323B-4A7F-8FF7-C7D12FD148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7F2A43F-3064-4264-8B25-896FD710F8F4}"/>
              </a:ext>
            </a:extLst>
          </p:cNvPr>
          <p:cNvSpPr>
            <a:spLocks noGrp="1"/>
          </p:cNvSpPr>
          <p:nvPr>
            <p:ph type="sldNum" sz="quarter" idx="12"/>
          </p:nvPr>
        </p:nvSpPr>
        <p:spPr/>
        <p:txBody>
          <a:body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3584573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A3C92DD-512B-4534-8309-C1ADF6A5BA8F}"/>
              </a:ext>
            </a:extLst>
          </p:cNvPr>
          <p:cNvSpPr>
            <a:spLocks noGrp="1"/>
          </p:cNvSpPr>
          <p:nvPr>
            <p:ph type="dt" sz="half" idx="10"/>
          </p:nvPr>
        </p:nvSpPr>
        <p:spPr/>
        <p:txBody>
          <a:bodyPr/>
          <a:lstStyle/>
          <a:p>
            <a:fld id="{A5CAACD2-9991-4A1D-B291-BDD4DEA53164}" type="datetimeFigureOut">
              <a:rPr lang="en-US" smtClean="0"/>
              <a:pPr/>
              <a:t>11/10/2020</a:t>
            </a:fld>
            <a:endParaRPr lang="en-US"/>
          </a:p>
        </p:txBody>
      </p:sp>
      <p:sp>
        <p:nvSpPr>
          <p:cNvPr id="3" name="Footer Placeholder 2">
            <a:extLst>
              <a:ext uri="{FF2B5EF4-FFF2-40B4-BE49-F238E27FC236}">
                <a16:creationId xmlns:a16="http://schemas.microsoft.com/office/drawing/2014/main" xmlns="" id="{19C434E2-8819-49E3-8490-66E1FF73A99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1333EDF-A353-4056-A9A3-38FA410F7DBF}"/>
              </a:ext>
            </a:extLst>
          </p:cNvPr>
          <p:cNvSpPr>
            <a:spLocks noGrp="1"/>
          </p:cNvSpPr>
          <p:nvPr>
            <p:ph type="sldNum" sz="quarter" idx="12"/>
          </p:nvPr>
        </p:nvSpPr>
        <p:spPr/>
        <p:txBody>
          <a:body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225344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33332B-8FB5-47D8-859E-D0C0C3D76C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C03D145-DD17-45E6-9DE3-37611A2291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7E795B0-B7C7-4EDD-B0AD-CBC16D8802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99C5BC8-2A8A-4CE4-BD43-2D7F7B770A03}"/>
              </a:ext>
            </a:extLst>
          </p:cNvPr>
          <p:cNvSpPr>
            <a:spLocks noGrp="1"/>
          </p:cNvSpPr>
          <p:nvPr>
            <p:ph type="dt" sz="half" idx="10"/>
          </p:nvPr>
        </p:nvSpPr>
        <p:spPr/>
        <p:txBody>
          <a:bodyPr/>
          <a:lstStyle/>
          <a:p>
            <a:fld id="{A5CAACD2-9991-4A1D-B291-BDD4DEA53164}" type="datetimeFigureOut">
              <a:rPr lang="en-US" smtClean="0"/>
              <a:pPr/>
              <a:t>11/10/2020</a:t>
            </a:fld>
            <a:endParaRPr lang="en-US"/>
          </a:p>
        </p:txBody>
      </p:sp>
      <p:sp>
        <p:nvSpPr>
          <p:cNvPr id="6" name="Footer Placeholder 5">
            <a:extLst>
              <a:ext uri="{FF2B5EF4-FFF2-40B4-BE49-F238E27FC236}">
                <a16:creationId xmlns:a16="http://schemas.microsoft.com/office/drawing/2014/main" xmlns="" id="{C372C540-1AE8-4CE4-A2AF-8E024DDCB2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CB609B1-B818-4820-80A9-D1253C68D48C}"/>
              </a:ext>
            </a:extLst>
          </p:cNvPr>
          <p:cNvSpPr>
            <a:spLocks noGrp="1"/>
          </p:cNvSpPr>
          <p:nvPr>
            <p:ph type="sldNum" sz="quarter" idx="12"/>
          </p:nvPr>
        </p:nvSpPr>
        <p:spPr/>
        <p:txBody>
          <a:body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9255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EA41A6-FA0C-4AB3-809D-7E3DC317D3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4F71E8D-D3E6-4471-A582-2F383C75D0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8BF9A3B3-1FF8-4457-AB3B-337C514915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8CF3DF6-CE6F-45FE-A35F-59CAE1600A79}"/>
              </a:ext>
            </a:extLst>
          </p:cNvPr>
          <p:cNvSpPr>
            <a:spLocks noGrp="1"/>
          </p:cNvSpPr>
          <p:nvPr>
            <p:ph type="dt" sz="half" idx="10"/>
          </p:nvPr>
        </p:nvSpPr>
        <p:spPr/>
        <p:txBody>
          <a:bodyPr/>
          <a:lstStyle/>
          <a:p>
            <a:fld id="{A5CAACD2-9991-4A1D-B291-BDD4DEA53164}" type="datetimeFigureOut">
              <a:rPr lang="en-US" smtClean="0"/>
              <a:pPr/>
              <a:t>11/10/2020</a:t>
            </a:fld>
            <a:endParaRPr lang="en-US"/>
          </a:p>
        </p:txBody>
      </p:sp>
      <p:sp>
        <p:nvSpPr>
          <p:cNvPr id="6" name="Footer Placeholder 5">
            <a:extLst>
              <a:ext uri="{FF2B5EF4-FFF2-40B4-BE49-F238E27FC236}">
                <a16:creationId xmlns:a16="http://schemas.microsoft.com/office/drawing/2014/main" xmlns="" id="{CD4EC7B5-4B1D-41A0-A2A4-F77CA0D424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FCA8BFC-C1D2-487F-BAEF-7EFBB5D24E45}"/>
              </a:ext>
            </a:extLst>
          </p:cNvPr>
          <p:cNvSpPr>
            <a:spLocks noGrp="1"/>
          </p:cNvSpPr>
          <p:nvPr>
            <p:ph type="sldNum" sz="quarter" idx="12"/>
          </p:nvPr>
        </p:nvSpPr>
        <p:spPr/>
        <p:txBody>
          <a:body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3728707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D6F8AE0-5C74-436A-9482-7495768BA9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D213F4D-4CAB-40FB-A642-68D355BA8D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521EB00-503B-4682-9405-45CF17EF23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AACD2-9991-4A1D-B291-BDD4DEA53164}" type="datetimeFigureOut">
              <a:rPr lang="en-US" smtClean="0"/>
              <a:pPr/>
              <a:t>11/10/2020</a:t>
            </a:fld>
            <a:endParaRPr lang="en-US"/>
          </a:p>
        </p:txBody>
      </p:sp>
      <p:sp>
        <p:nvSpPr>
          <p:cNvPr id="5" name="Footer Placeholder 4">
            <a:extLst>
              <a:ext uri="{FF2B5EF4-FFF2-40B4-BE49-F238E27FC236}">
                <a16:creationId xmlns:a16="http://schemas.microsoft.com/office/drawing/2014/main" xmlns="" id="{123D03E5-99E2-4284-A507-A5DD29109B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30D22837-CD53-4445-B961-0B69B75D3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BEE93-C468-4F47-B832-49738DB997B3}" type="slidenum">
              <a:rPr lang="en-US" smtClean="0"/>
              <a:pPr/>
              <a:t>‹#›</a:t>
            </a:fld>
            <a:endParaRPr lang="en-US"/>
          </a:p>
        </p:txBody>
      </p:sp>
    </p:spTree>
    <p:extLst>
      <p:ext uri="{BB962C8B-B14F-4D97-AF65-F5344CB8AC3E}">
        <p14:creationId xmlns:p14="http://schemas.microsoft.com/office/powerpoint/2010/main" xmlns="" val="50513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04A7716-C589-4C9B-AA9B-CC375B9DFB5B}"/>
              </a:ext>
            </a:extLst>
          </p:cNvPr>
          <p:cNvSpPr/>
          <p:nvPr/>
        </p:nvSpPr>
        <p:spPr>
          <a:xfrm>
            <a:off x="0" y="1"/>
            <a:ext cx="12192000" cy="1046480"/>
          </a:xfrm>
          <a:prstGeom prst="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8D6FA07E-E133-4AE2-93A0-9AAA31C9CBC3}"/>
              </a:ext>
            </a:extLst>
          </p:cNvPr>
          <p:cNvSpPr txBox="1"/>
          <p:nvPr/>
        </p:nvSpPr>
        <p:spPr>
          <a:xfrm>
            <a:off x="131813" y="209819"/>
            <a:ext cx="7743826" cy="584775"/>
          </a:xfrm>
          <a:prstGeom prst="rect">
            <a:avLst/>
          </a:prstGeom>
          <a:noFill/>
        </p:spPr>
        <p:txBody>
          <a:bodyPr wrap="square" rtlCol="0">
            <a:spAutoFit/>
          </a:bodyPr>
          <a:lstStyle/>
          <a:p>
            <a:r>
              <a:rPr lang="en-US" sz="3200" dirty="0">
                <a:solidFill>
                  <a:schemeClr val="bg1"/>
                </a:solidFill>
              </a:rPr>
              <a:t>GSC3505 1-Way Public Address SIP Speaker</a:t>
            </a:r>
          </a:p>
        </p:txBody>
      </p:sp>
      <p:pic>
        <p:nvPicPr>
          <p:cNvPr id="6" name="Picture 5">
            <a:extLst>
              <a:ext uri="{FF2B5EF4-FFF2-40B4-BE49-F238E27FC236}">
                <a16:creationId xmlns:a16="http://schemas.microsoft.com/office/drawing/2014/main" xmlns="" id="{5D327AEB-8A1F-44CF-8182-6CCE47E936B6}"/>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173157" y="-628626"/>
            <a:ext cx="3215080" cy="3203443"/>
          </a:xfrm>
          <a:prstGeom prst="rect">
            <a:avLst/>
          </a:prstGeom>
        </p:spPr>
      </p:pic>
      <p:pic>
        <p:nvPicPr>
          <p:cNvPr id="7" name="Picture 6">
            <a:extLst>
              <a:ext uri="{FF2B5EF4-FFF2-40B4-BE49-F238E27FC236}">
                <a16:creationId xmlns:a16="http://schemas.microsoft.com/office/drawing/2014/main" xmlns="" id="{CC857331-4D1F-4429-ACD0-54EAE172C6AA}"/>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139386" y="0"/>
            <a:ext cx="909883" cy="2379694"/>
          </a:xfrm>
          <a:prstGeom prst="rect">
            <a:avLst/>
          </a:prstGeom>
        </p:spPr>
      </p:pic>
      <p:sp>
        <p:nvSpPr>
          <p:cNvPr id="8" name="TextBox 7">
            <a:extLst>
              <a:ext uri="{FF2B5EF4-FFF2-40B4-BE49-F238E27FC236}">
                <a16:creationId xmlns:a16="http://schemas.microsoft.com/office/drawing/2014/main" xmlns="" id="{2CB03588-84F2-441A-8F95-40C8FD7A9954}"/>
              </a:ext>
            </a:extLst>
          </p:cNvPr>
          <p:cNvSpPr txBox="1"/>
          <p:nvPr/>
        </p:nvSpPr>
        <p:spPr>
          <a:xfrm>
            <a:off x="131813" y="1150375"/>
            <a:ext cx="8657303" cy="1159292"/>
          </a:xfrm>
          <a:prstGeom prst="rect">
            <a:avLst/>
          </a:prstGeom>
          <a:noFill/>
        </p:spPr>
        <p:txBody>
          <a:bodyPr wrap="square" rtlCol="0">
            <a:spAutoFit/>
          </a:bodyPr>
          <a:lstStyle/>
          <a:p>
            <a:r>
              <a:rPr lang="en-US" sz="2000" baseline="30000" dirty="0"/>
              <a:t>The GSC3505 is a 1-way public address SIP speaker that allows offices, schools, hospitals, apartments and more to build powerful public address announcement solutions that expands security and communication. This SIP speaker offers crystal clear HD audio functionality with a high-fidelity 8W HD speaker. The GSC3505 supports Bluetooth devices, a built-in whitelist and blacklists to easily block unwanted calls, SIP and multicast paging, and integrated dual-band </a:t>
            </a:r>
            <a:r>
              <a:rPr lang="en-US" sz="2000" baseline="30000" dirty="0" err="1"/>
              <a:t>WiFi</a:t>
            </a:r>
            <a:r>
              <a:rPr lang="en-US" sz="2000" baseline="30000" dirty="0"/>
              <a:t>.</a:t>
            </a:r>
          </a:p>
          <a:p>
            <a:endParaRPr lang="en-US" sz="2400" baseline="30000" dirty="0"/>
          </a:p>
        </p:txBody>
      </p:sp>
      <p:graphicFrame>
        <p:nvGraphicFramePr>
          <p:cNvPr id="9" name="Table 8">
            <a:extLst>
              <a:ext uri="{FF2B5EF4-FFF2-40B4-BE49-F238E27FC236}">
                <a16:creationId xmlns:a16="http://schemas.microsoft.com/office/drawing/2014/main" xmlns="" id="{9437B2F3-593B-4892-A783-9853B563FA8E}"/>
              </a:ext>
            </a:extLst>
          </p:cNvPr>
          <p:cNvGraphicFramePr>
            <a:graphicFrameLocks noGrp="1"/>
          </p:cNvGraphicFramePr>
          <p:nvPr>
            <p:extLst>
              <p:ext uri="{D42A27DB-BD31-4B8C-83A1-F6EECF244321}">
                <p14:modId xmlns:p14="http://schemas.microsoft.com/office/powerpoint/2010/main" xmlns="" val="2963709111"/>
              </p:ext>
            </p:extLst>
          </p:nvPr>
        </p:nvGraphicFramePr>
        <p:xfrm>
          <a:off x="3490139" y="2784635"/>
          <a:ext cx="8559130" cy="3911002"/>
        </p:xfrm>
        <a:graphic>
          <a:graphicData uri="http://schemas.openxmlformats.org/drawingml/2006/table">
            <a:tbl>
              <a:tblPr firstRow="1" bandRow="1">
                <a:tableStyleId>{5C22544A-7EE6-4342-B048-85BDC9FD1C3A}</a:tableStyleId>
              </a:tblPr>
              <a:tblGrid>
                <a:gridCol w="1321811">
                  <a:extLst>
                    <a:ext uri="{9D8B030D-6E8A-4147-A177-3AD203B41FA5}">
                      <a16:colId xmlns:a16="http://schemas.microsoft.com/office/drawing/2014/main" xmlns="" val="581110856"/>
                    </a:ext>
                  </a:extLst>
                </a:gridCol>
                <a:gridCol w="2832361">
                  <a:extLst>
                    <a:ext uri="{9D8B030D-6E8A-4147-A177-3AD203B41FA5}">
                      <a16:colId xmlns:a16="http://schemas.microsoft.com/office/drawing/2014/main" xmlns="" val="3865356620"/>
                    </a:ext>
                  </a:extLst>
                </a:gridCol>
                <a:gridCol w="2161597">
                  <a:extLst>
                    <a:ext uri="{9D8B030D-6E8A-4147-A177-3AD203B41FA5}">
                      <a16:colId xmlns:a16="http://schemas.microsoft.com/office/drawing/2014/main" xmlns="" val="3473636417"/>
                    </a:ext>
                  </a:extLst>
                </a:gridCol>
                <a:gridCol w="2243361">
                  <a:extLst>
                    <a:ext uri="{9D8B030D-6E8A-4147-A177-3AD203B41FA5}">
                      <a16:colId xmlns:a16="http://schemas.microsoft.com/office/drawing/2014/main" xmlns="" val="4188289573"/>
                    </a:ext>
                  </a:extLst>
                </a:gridCol>
              </a:tblGrid>
              <a:tr h="263861">
                <a:tc>
                  <a:txBody>
                    <a:bodyPr/>
                    <a:lstStyle/>
                    <a:p>
                      <a:endParaRPr lang="en-US" sz="1000" dirty="0"/>
                    </a:p>
                  </a:txBody>
                  <a:tcPr/>
                </a:tc>
                <a:tc>
                  <a:txBody>
                    <a:bodyPr/>
                    <a:lstStyle/>
                    <a:p>
                      <a:r>
                        <a:rPr lang="en-US" sz="1000" dirty="0"/>
                        <a:t>GSC3505</a:t>
                      </a:r>
                    </a:p>
                  </a:txBody>
                  <a:tcPr/>
                </a:tc>
                <a:tc>
                  <a:txBody>
                    <a:bodyPr/>
                    <a:lstStyle/>
                    <a:p>
                      <a:r>
                        <a:rPr lang="en-US" sz="1000" dirty="0" err="1"/>
                        <a:t>Cyberdata</a:t>
                      </a:r>
                      <a:r>
                        <a:rPr lang="en-US" sz="1000" dirty="0"/>
                        <a:t> 011394 IP Ceiling Speaker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err="1"/>
                        <a:t>Cyberdata</a:t>
                      </a:r>
                      <a:r>
                        <a:rPr lang="en-US" sz="1000" dirty="0"/>
                        <a:t> 011401 SIP Tile Speaker</a:t>
                      </a:r>
                    </a:p>
                  </a:txBody>
                  <a:tcPr/>
                </a:tc>
                <a:extLst>
                  <a:ext uri="{0D108BD9-81ED-4DB2-BD59-A6C34878D82A}">
                    <a16:rowId xmlns:a16="http://schemas.microsoft.com/office/drawing/2014/main" xmlns="" val="2149474479"/>
                  </a:ext>
                </a:extLst>
              </a:tr>
              <a:tr h="263861">
                <a:tc>
                  <a:txBody>
                    <a:bodyPr/>
                    <a:lstStyle/>
                    <a:p>
                      <a:r>
                        <a:rPr lang="en-US" sz="1000" dirty="0"/>
                        <a:t>Network Interfaces</a:t>
                      </a:r>
                    </a:p>
                  </a:txBody>
                  <a:tcPr/>
                </a:tc>
                <a:tc>
                  <a:txBody>
                    <a:bodyPr/>
                    <a:lstStyle/>
                    <a:p>
                      <a:r>
                        <a:rPr lang="en-US" sz="1000" dirty="0"/>
                        <a:t>One 10/100 Mbps port with integrated PoE/PoE+</a:t>
                      </a:r>
                    </a:p>
                  </a:txBody>
                  <a:tcPr/>
                </a:tc>
                <a:tc>
                  <a:txBody>
                    <a:bodyPr/>
                    <a:lstStyle/>
                    <a:p>
                      <a:r>
                        <a:rPr lang="en-US" sz="1000" dirty="0"/>
                        <a:t>10/100 Mbps</a:t>
                      </a:r>
                    </a:p>
                  </a:txBody>
                  <a:tcPr/>
                </a:tc>
                <a:tc>
                  <a:txBody>
                    <a:bodyPr/>
                    <a:lstStyle/>
                    <a:p>
                      <a:r>
                        <a:rPr lang="en-US" sz="1000" b="0" i="0" kern="1200" dirty="0">
                          <a:solidFill>
                            <a:schemeClr val="dk1"/>
                          </a:solidFill>
                          <a:effectLst/>
                          <a:latin typeface="+mn-lt"/>
                          <a:ea typeface="+mn-ea"/>
                          <a:cs typeface="+mn-cs"/>
                        </a:rPr>
                        <a:t>10/100 Mbps</a:t>
                      </a:r>
                      <a:endParaRPr lang="en-US" sz="1000" dirty="0"/>
                    </a:p>
                  </a:txBody>
                  <a:tcPr/>
                </a:tc>
                <a:extLst>
                  <a:ext uri="{0D108BD9-81ED-4DB2-BD59-A6C34878D82A}">
                    <a16:rowId xmlns:a16="http://schemas.microsoft.com/office/drawing/2014/main" xmlns="" val="281976626"/>
                  </a:ext>
                </a:extLst>
              </a:tr>
              <a:tr h="514576">
                <a:tc>
                  <a:txBody>
                    <a:bodyPr/>
                    <a:lstStyle/>
                    <a:p>
                      <a:r>
                        <a:rPr lang="en-US" sz="1000" dirty="0"/>
                        <a:t>Power</a:t>
                      </a:r>
                    </a:p>
                  </a:txBody>
                  <a:tcPr/>
                </a:tc>
                <a:tc>
                  <a:txBody>
                    <a:bodyPr/>
                    <a:lstStyle/>
                    <a:p>
                      <a:r>
                        <a:rPr lang="en-US" sz="1000" dirty="0"/>
                        <a:t>Integrated PoE/PoE+</a:t>
                      </a:r>
                    </a:p>
                  </a:txBody>
                  <a:tcPr/>
                </a:tc>
                <a:tc>
                  <a:txBody>
                    <a:bodyPr/>
                    <a:lstStyle/>
                    <a:p>
                      <a:r>
                        <a:rPr lang="en-US" sz="1000" b="0" i="0" kern="1200" dirty="0">
                          <a:solidFill>
                            <a:schemeClr val="dk1"/>
                          </a:solidFill>
                          <a:effectLst/>
                          <a:latin typeface="+mn-lt"/>
                          <a:ea typeface="+mn-ea"/>
                          <a:cs typeface="+mn-cs"/>
                        </a:rPr>
                        <a:t>Powered via PoE (802.3AF or 802.3AT) or 24V auxiliary power supply</a:t>
                      </a:r>
                    </a:p>
                  </a:txBody>
                  <a:tcPr/>
                </a:tc>
                <a:tc>
                  <a:txBody>
                    <a:bodyPr/>
                    <a:lstStyle/>
                    <a:p>
                      <a:r>
                        <a:rPr lang="en-US" sz="1000" dirty="0"/>
                        <a:t>Powered via PoE (802.3AF or 802.3AT) or 24V auxiliary power supply (not included)</a:t>
                      </a:r>
                    </a:p>
                  </a:txBody>
                  <a:tcPr/>
                </a:tc>
                <a:extLst>
                  <a:ext uri="{0D108BD9-81ED-4DB2-BD59-A6C34878D82A}">
                    <a16:rowId xmlns:a16="http://schemas.microsoft.com/office/drawing/2014/main" xmlns="" val="1440578498"/>
                  </a:ext>
                </a:extLst>
              </a:tr>
              <a:tr h="203112">
                <a:tc>
                  <a:txBody>
                    <a:bodyPr/>
                    <a:lstStyle/>
                    <a:p>
                      <a:r>
                        <a:rPr lang="en-US" sz="1000" dirty="0"/>
                        <a:t>Bluetooth</a:t>
                      </a:r>
                    </a:p>
                  </a:txBody>
                  <a:tcPr/>
                </a:tc>
                <a:tc>
                  <a:txBody>
                    <a:bodyPr/>
                    <a:lstStyle/>
                    <a:p>
                      <a:r>
                        <a:rPr lang="en-US" sz="1000" dirty="0"/>
                        <a:t>Yes, Integrated. Bluetooth 4.0 + EDR </a:t>
                      </a:r>
                    </a:p>
                  </a:txBody>
                  <a:tcPr/>
                </a:tc>
                <a:tc>
                  <a:txBody>
                    <a:bodyPr/>
                    <a:lstStyle/>
                    <a:p>
                      <a:r>
                        <a:rPr lang="en-US" sz="1000" dirty="0"/>
                        <a:t>No</a:t>
                      </a:r>
                    </a:p>
                  </a:txBody>
                  <a:tcPr/>
                </a:tc>
                <a:tc>
                  <a:txBody>
                    <a:bodyPr/>
                    <a:lstStyle/>
                    <a:p>
                      <a:r>
                        <a:rPr lang="en-US" sz="1000" dirty="0"/>
                        <a:t>No</a:t>
                      </a:r>
                    </a:p>
                  </a:txBody>
                  <a:tcPr/>
                </a:tc>
                <a:extLst>
                  <a:ext uri="{0D108BD9-81ED-4DB2-BD59-A6C34878D82A}">
                    <a16:rowId xmlns:a16="http://schemas.microsoft.com/office/drawing/2014/main" xmlns="" val="537746021"/>
                  </a:ext>
                </a:extLst>
              </a:tr>
              <a:tr h="131162">
                <a:tc>
                  <a:txBody>
                    <a:bodyPr/>
                    <a:lstStyle/>
                    <a:p>
                      <a:r>
                        <a:rPr lang="en-US" sz="1000" dirty="0" err="1"/>
                        <a:t>WiFi</a:t>
                      </a:r>
                      <a:endParaRPr lang="en-US" sz="1000" dirty="0"/>
                    </a:p>
                  </a:txBody>
                  <a:tcPr/>
                </a:tc>
                <a:tc>
                  <a:txBody>
                    <a:bodyPr/>
                    <a:lstStyle/>
                    <a:p>
                      <a:r>
                        <a:rPr lang="en-US" sz="1000" dirty="0"/>
                        <a:t>Yes, Integrated dual-band 802.11 a/b/g/n </a:t>
                      </a:r>
                      <a:r>
                        <a:rPr lang="en-US" sz="1000" dirty="0" err="1"/>
                        <a:t>WiFi</a:t>
                      </a:r>
                      <a:r>
                        <a:rPr lang="en-US" sz="1000" dirty="0"/>
                        <a:t> </a:t>
                      </a:r>
                    </a:p>
                  </a:txBody>
                  <a:tcPr/>
                </a:tc>
                <a:tc>
                  <a:txBody>
                    <a:bodyPr/>
                    <a:lstStyle/>
                    <a:p>
                      <a:endParaRPr lang="en-US" sz="1000" dirty="0"/>
                    </a:p>
                  </a:txBody>
                  <a:tcPr/>
                </a:tc>
                <a:tc>
                  <a:txBody>
                    <a:bodyPr/>
                    <a:lstStyle/>
                    <a:p>
                      <a:endParaRPr lang="en-US" sz="1000" dirty="0"/>
                    </a:p>
                  </a:txBody>
                  <a:tcPr/>
                </a:tc>
                <a:extLst>
                  <a:ext uri="{0D108BD9-81ED-4DB2-BD59-A6C34878D82A}">
                    <a16:rowId xmlns:a16="http://schemas.microsoft.com/office/drawing/2014/main" xmlns="" val="4155736464"/>
                  </a:ext>
                </a:extLst>
              </a:tr>
              <a:tr h="0">
                <a:tc>
                  <a:txBody>
                    <a:bodyPr/>
                    <a:lstStyle/>
                    <a:p>
                      <a:r>
                        <a:rPr lang="en-US" sz="1000" dirty="0"/>
                        <a:t>Audio</a:t>
                      </a:r>
                    </a:p>
                  </a:txBody>
                  <a:tcPr/>
                </a:tc>
                <a:tc>
                  <a:txBody>
                    <a:bodyPr/>
                    <a:lstStyle/>
                    <a:p>
                      <a:r>
                        <a:rPr lang="en-US" sz="1000" dirty="0"/>
                        <a:t>HD Speaker: Full-band and wide-band audio codec support</a:t>
                      </a:r>
                    </a:p>
                  </a:txBody>
                  <a:tcPr/>
                </a:tc>
                <a:tc>
                  <a:txBody>
                    <a:bodyPr/>
                    <a:lstStyle/>
                    <a:p>
                      <a:r>
                        <a:rPr lang="en-US" sz="1000" dirty="0"/>
                        <a:t>Plays audio from Multicast, external volume control, high efficiency speaker driver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dirty="0"/>
                        <a:t>802.3af - SPL 109.2 dB @ 1 meter 802.3at - SPL 111.9 dB @ 1 meter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IGMP l SIP endpoint or Multicast group member</a:t>
                      </a:r>
                    </a:p>
                  </a:txBody>
                  <a:tcPr/>
                </a:tc>
                <a:extLst>
                  <a:ext uri="{0D108BD9-81ED-4DB2-BD59-A6C34878D82A}">
                    <a16:rowId xmlns:a16="http://schemas.microsoft.com/office/drawing/2014/main" xmlns="" val="1506294923"/>
                  </a:ext>
                </a:extLst>
              </a:tr>
              <a:tr h="238705">
                <a:tc>
                  <a:txBody>
                    <a:bodyPr/>
                    <a:lstStyle/>
                    <a:p>
                      <a:r>
                        <a:rPr lang="en-US" sz="1000" dirty="0"/>
                        <a:t>Security</a:t>
                      </a:r>
                    </a:p>
                  </a:txBody>
                  <a:tcPr/>
                </a:tc>
                <a:tc>
                  <a:txBody>
                    <a:bodyPr/>
                    <a:lstStyle/>
                    <a:p>
                      <a:r>
                        <a:rPr lang="en-US" sz="1000" b="0" i="0" kern="1200" dirty="0">
                          <a:solidFill>
                            <a:schemeClr val="dk1"/>
                          </a:solidFill>
                          <a:effectLst/>
                          <a:latin typeface="+mn-lt"/>
                          <a:ea typeface="+mn-ea"/>
                          <a:cs typeface="+mn-cs"/>
                        </a:rPr>
                        <a:t>SSL/TLS 1.2, AES256, SRTP, HTTPS, 802.1x media access control and in-band authentication</a:t>
                      </a:r>
                      <a:endParaRPr lang="en-US" sz="1000" dirty="0">
                        <a:latin typeface="+mn-lt"/>
                      </a:endParaRPr>
                    </a:p>
                  </a:txBody>
                  <a:tcPr/>
                </a:tc>
                <a:tc>
                  <a:txBody>
                    <a:bodyPr/>
                    <a:lstStyle/>
                    <a:p>
                      <a:r>
                        <a:rPr lang="en-US" sz="1000" b="0" i="0" kern="1200" dirty="0">
                          <a:solidFill>
                            <a:schemeClr val="dk1"/>
                          </a:solidFill>
                          <a:effectLst/>
                          <a:latin typeface="+mn-lt"/>
                          <a:ea typeface="+mn-ea"/>
                          <a:cs typeface="+mn-cs"/>
                        </a:rPr>
                        <a:t>TLS/SSL 1.2, </a:t>
                      </a:r>
                      <a:r>
                        <a:rPr lang="en-US" sz="1000" dirty="0"/>
                        <a:t>HTTPS or HTTP</a:t>
                      </a:r>
                    </a:p>
                  </a:txBody>
                  <a:tcPr/>
                </a:tc>
                <a:tc>
                  <a:txBody>
                    <a:bodyPr/>
                    <a:lstStyle/>
                    <a:p>
                      <a:r>
                        <a:rPr lang="en-US" sz="1000" b="0" i="0" kern="1200" dirty="0">
                          <a:solidFill>
                            <a:schemeClr val="dk1"/>
                          </a:solidFill>
                          <a:effectLst/>
                          <a:latin typeface="+mn-lt"/>
                          <a:ea typeface="+mn-ea"/>
                          <a:cs typeface="+mn-cs"/>
                        </a:rPr>
                        <a:t>TLS/SSL 1.2</a:t>
                      </a:r>
                      <a:endParaRPr lang="en-US" sz="1000" dirty="0"/>
                    </a:p>
                  </a:txBody>
                  <a:tcPr/>
                </a:tc>
                <a:extLst>
                  <a:ext uri="{0D108BD9-81ED-4DB2-BD59-A6C34878D82A}">
                    <a16:rowId xmlns:a16="http://schemas.microsoft.com/office/drawing/2014/main" xmlns="" val="782929074"/>
                  </a:ext>
                </a:extLst>
              </a:tr>
              <a:tr h="419532">
                <a:tc>
                  <a:txBody>
                    <a:bodyPr/>
                    <a:lstStyle/>
                    <a:p>
                      <a:r>
                        <a:rPr lang="en-US" sz="1000" dirty="0"/>
                        <a:t>Temperature and Humidity</a:t>
                      </a:r>
                    </a:p>
                    <a:p>
                      <a:endParaRPr lang="en-US" sz="1000" dirty="0"/>
                    </a:p>
                  </a:txBody>
                  <a:tcPr/>
                </a:tc>
                <a:tc>
                  <a:txBody>
                    <a:bodyPr/>
                    <a:lstStyle/>
                    <a:p>
                      <a:r>
                        <a:rPr lang="en-US" sz="1000" dirty="0"/>
                        <a:t>Operation: 0°C to 40°C, Storage: -10°C to 60°C, Humidity: 10% to 90% Non-condensing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Operation: -30 to 55 C (-22 to 131 F), Storage: -40°C to 70°C, Humidity: 5% to 95% Non-condensing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Operation: -10 C to 50 C (14 F to 122 F), Storage: -40°C to 70°C, Humidity: 5% to 95% Non-condensing </a:t>
                      </a:r>
                    </a:p>
                  </a:txBody>
                  <a:tcPr/>
                </a:tc>
                <a:extLst>
                  <a:ext uri="{0D108BD9-81ED-4DB2-BD59-A6C34878D82A}">
                    <a16:rowId xmlns:a16="http://schemas.microsoft.com/office/drawing/2014/main" xmlns="" val="3566429411"/>
                  </a:ext>
                </a:extLst>
              </a:tr>
              <a:tr h="378695">
                <a:tc>
                  <a:txBody>
                    <a:bodyPr/>
                    <a:lstStyle/>
                    <a:p>
                      <a:r>
                        <a:rPr lang="en-US" sz="1000" dirty="0"/>
                        <a:t>Voice Codecs</a:t>
                      </a:r>
                    </a:p>
                  </a:txBody>
                  <a:tcPr/>
                </a:tc>
                <a:tc>
                  <a:txBody>
                    <a:bodyPr/>
                    <a:lstStyle/>
                    <a:p>
                      <a:r>
                        <a:rPr lang="en-US" sz="1000" dirty="0"/>
                        <a:t>G.711µ/a, G.722 (wide-band), G.726-32, </a:t>
                      </a:r>
                      <a:r>
                        <a:rPr lang="en-US" sz="1000" dirty="0" err="1"/>
                        <a:t>iLBC</a:t>
                      </a:r>
                      <a:r>
                        <a:rPr lang="en-US" sz="1000" dirty="0"/>
                        <a:t>, Opus, G.729A/B in-band </a:t>
                      </a:r>
                      <a:r>
                        <a:rPr lang="en-US" sz="1000"/>
                        <a:t>and out-of-band </a:t>
                      </a:r>
                      <a:r>
                        <a:rPr lang="en-US" sz="1000" dirty="0"/>
                        <a:t>DTMF (In audio, RFC2833, SIP INFO), VAD, CNG, AEC, PLC, AJB, AGC, ANS</a:t>
                      </a:r>
                    </a:p>
                  </a:txBody>
                  <a:tcPr/>
                </a:tc>
                <a:tc>
                  <a:txBody>
                    <a:bodyPr/>
                    <a:lstStyle/>
                    <a:p>
                      <a:r>
                        <a:rPr lang="en-US" sz="1000" b="0" i="0" kern="1200" dirty="0">
                          <a:solidFill>
                            <a:schemeClr val="dk1"/>
                          </a:solidFill>
                          <a:effectLst/>
                          <a:latin typeface="+mn-lt"/>
                          <a:ea typeface="+mn-ea"/>
                          <a:cs typeface="+mn-cs"/>
                        </a:rPr>
                        <a:t>Support for G.722 codecs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t>Support for G.722 codecs</a:t>
                      </a:r>
                    </a:p>
                  </a:txBody>
                  <a:tcPr/>
                </a:tc>
                <a:extLst>
                  <a:ext uri="{0D108BD9-81ED-4DB2-BD59-A6C34878D82A}">
                    <a16:rowId xmlns:a16="http://schemas.microsoft.com/office/drawing/2014/main" xmlns="" val="794078219"/>
                  </a:ext>
                </a:extLst>
              </a:tr>
            </a:tbl>
          </a:graphicData>
        </a:graphic>
      </p:graphicFrame>
      <p:sp>
        <p:nvSpPr>
          <p:cNvPr id="11" name="TextBox 10">
            <a:extLst>
              <a:ext uri="{FF2B5EF4-FFF2-40B4-BE49-F238E27FC236}">
                <a16:creationId xmlns:a16="http://schemas.microsoft.com/office/drawing/2014/main" xmlns="" id="{5F883BD1-03D5-44B3-93B9-7693D7A18225}"/>
              </a:ext>
            </a:extLst>
          </p:cNvPr>
          <p:cNvSpPr txBox="1"/>
          <p:nvPr/>
        </p:nvSpPr>
        <p:spPr>
          <a:xfrm>
            <a:off x="131813" y="2103720"/>
            <a:ext cx="4011210" cy="1892826"/>
          </a:xfrm>
          <a:prstGeom prst="rect">
            <a:avLst/>
          </a:prstGeom>
          <a:noFill/>
        </p:spPr>
        <p:txBody>
          <a:bodyPr wrap="square" rtlCol="0">
            <a:spAutoFit/>
          </a:bodyPr>
          <a:lstStyle/>
          <a:p>
            <a:r>
              <a:rPr lang="en-US" sz="1300" dirty="0"/>
              <a:t>Competitive Features</a:t>
            </a:r>
          </a:p>
          <a:p>
            <a:pPr marL="285750" indent="-285750">
              <a:buFont typeface="Arial" panose="020B0604020202020204" pitchFamily="34" charset="0"/>
              <a:buChar char="•"/>
            </a:pPr>
            <a:r>
              <a:rPr lang="en-US" sz="1300" dirty="0"/>
              <a:t>Speaker with HD acoustic chamber</a:t>
            </a:r>
          </a:p>
          <a:p>
            <a:pPr marL="285750" indent="-285750">
              <a:buFont typeface="Arial" panose="020B0604020202020204" pitchFamily="34" charset="0"/>
              <a:buChar char="•"/>
            </a:pPr>
            <a:r>
              <a:rPr lang="en-US" sz="1300" dirty="0"/>
              <a:t>SIP paging, multicast paging, call-waiting with priority override</a:t>
            </a:r>
          </a:p>
          <a:p>
            <a:pPr marL="285750" indent="-285750">
              <a:buFont typeface="Arial" panose="020B0604020202020204" pitchFamily="34" charset="0"/>
              <a:buChar char="•"/>
            </a:pPr>
            <a:r>
              <a:rPr lang="en-US" sz="1300" dirty="0"/>
              <a:t>Full-band and wide-band audio codec</a:t>
            </a:r>
          </a:p>
          <a:p>
            <a:pPr marL="285750" indent="-285750">
              <a:buFont typeface="Arial" panose="020B0604020202020204" pitchFamily="34" charset="0"/>
              <a:buChar char="•"/>
            </a:pPr>
            <a:r>
              <a:rPr lang="en-US" sz="1300" dirty="0"/>
              <a:t>Integrated dual-band 802.11 a/b/g/n </a:t>
            </a:r>
            <a:r>
              <a:rPr lang="en-US" sz="1300" dirty="0" err="1"/>
              <a:t>WiFi</a:t>
            </a:r>
            <a:endParaRPr lang="en-US" sz="1300" dirty="0"/>
          </a:p>
          <a:p>
            <a:pPr marL="285750" indent="-285750">
              <a:buFont typeface="Arial" panose="020B0604020202020204" pitchFamily="34" charset="0"/>
              <a:buChar char="•"/>
            </a:pPr>
            <a:r>
              <a:rPr lang="en-US" sz="1300" dirty="0"/>
              <a:t>Integrated Bluetooth support</a:t>
            </a:r>
          </a:p>
          <a:p>
            <a:pPr marL="285750" indent="-285750">
              <a:buFont typeface="Arial" panose="020B0604020202020204" pitchFamily="34" charset="0"/>
              <a:buChar char="•"/>
            </a:pPr>
            <a:r>
              <a:rPr lang="en-US" sz="1300" dirty="0"/>
              <a:t>Web-UI access for control/configurations</a:t>
            </a:r>
          </a:p>
          <a:p>
            <a:pPr marL="285750" indent="-285750">
              <a:buFont typeface="Arial" panose="020B0604020202020204" pitchFamily="34" charset="0"/>
              <a:buChar char="•"/>
            </a:pPr>
            <a:r>
              <a:rPr lang="en-US" sz="1300" dirty="0"/>
              <a:t>One 10/100Mbps port with PoE/PoE+</a:t>
            </a:r>
          </a:p>
        </p:txBody>
      </p:sp>
      <p:pic>
        <p:nvPicPr>
          <p:cNvPr id="13" name="Picture 12">
            <a:extLst>
              <a:ext uri="{FF2B5EF4-FFF2-40B4-BE49-F238E27FC236}">
                <a16:creationId xmlns:a16="http://schemas.microsoft.com/office/drawing/2014/main" xmlns="" id="{98413C71-B763-45D4-A734-585CCC141136}"/>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2449394" y="5402907"/>
            <a:ext cx="571500" cy="814387"/>
          </a:xfrm>
          <a:prstGeom prst="rect">
            <a:avLst/>
          </a:prstGeom>
        </p:spPr>
      </p:pic>
      <p:pic>
        <p:nvPicPr>
          <p:cNvPr id="14" name="Picture 13">
            <a:extLst>
              <a:ext uri="{FF2B5EF4-FFF2-40B4-BE49-F238E27FC236}">
                <a16:creationId xmlns:a16="http://schemas.microsoft.com/office/drawing/2014/main" xmlns="" id="{320EC6AE-A7AC-4785-B164-F09650F5BB1E}"/>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486867" y="4234317"/>
            <a:ext cx="790255" cy="583161"/>
          </a:xfrm>
          <a:prstGeom prst="rect">
            <a:avLst/>
          </a:prstGeom>
        </p:spPr>
      </p:pic>
      <p:pic>
        <p:nvPicPr>
          <p:cNvPr id="15" name="Picture 14">
            <a:extLst>
              <a:ext uri="{FF2B5EF4-FFF2-40B4-BE49-F238E27FC236}">
                <a16:creationId xmlns:a16="http://schemas.microsoft.com/office/drawing/2014/main" xmlns="" id="{34D15C7E-64E6-4ACA-81FC-1D164122AA3B}"/>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2346020" y="4241411"/>
            <a:ext cx="785394" cy="583161"/>
          </a:xfrm>
          <a:prstGeom prst="rect">
            <a:avLst/>
          </a:prstGeom>
        </p:spPr>
      </p:pic>
      <p:sp>
        <p:nvSpPr>
          <p:cNvPr id="16" name="TextBox 15">
            <a:extLst>
              <a:ext uri="{FF2B5EF4-FFF2-40B4-BE49-F238E27FC236}">
                <a16:creationId xmlns:a16="http://schemas.microsoft.com/office/drawing/2014/main" xmlns="" id="{3C8F2402-3DAF-4928-A8E5-9FDE10ED41EF}"/>
              </a:ext>
            </a:extLst>
          </p:cNvPr>
          <p:cNvSpPr txBox="1"/>
          <p:nvPr/>
        </p:nvSpPr>
        <p:spPr>
          <a:xfrm>
            <a:off x="317877" y="4817478"/>
            <a:ext cx="1130717" cy="430887"/>
          </a:xfrm>
          <a:prstGeom prst="rect">
            <a:avLst/>
          </a:prstGeom>
          <a:noFill/>
        </p:spPr>
        <p:txBody>
          <a:bodyPr wrap="square" rtlCol="0">
            <a:spAutoFit/>
          </a:bodyPr>
          <a:lstStyle/>
          <a:p>
            <a:pPr algn="ctr"/>
            <a:r>
              <a:rPr lang="en-US" sz="1100" dirty="0">
                <a:latin typeface="+mj-lt"/>
              </a:rPr>
              <a:t>8W high fidelity HD speaker</a:t>
            </a:r>
          </a:p>
        </p:txBody>
      </p:sp>
      <p:sp>
        <p:nvSpPr>
          <p:cNvPr id="17" name="TextBox 16">
            <a:extLst>
              <a:ext uri="{FF2B5EF4-FFF2-40B4-BE49-F238E27FC236}">
                <a16:creationId xmlns:a16="http://schemas.microsoft.com/office/drawing/2014/main" xmlns="" id="{DAF00CC6-4770-47E6-B9C4-8BB512CF9E3F}"/>
              </a:ext>
            </a:extLst>
          </p:cNvPr>
          <p:cNvSpPr txBox="1"/>
          <p:nvPr/>
        </p:nvSpPr>
        <p:spPr>
          <a:xfrm>
            <a:off x="2173359" y="4810914"/>
            <a:ext cx="1130717" cy="430887"/>
          </a:xfrm>
          <a:prstGeom prst="rect">
            <a:avLst/>
          </a:prstGeom>
          <a:noFill/>
        </p:spPr>
        <p:txBody>
          <a:bodyPr wrap="square" rtlCol="0">
            <a:spAutoFit/>
          </a:bodyPr>
          <a:lstStyle/>
          <a:p>
            <a:pPr algn="ctr"/>
            <a:r>
              <a:rPr lang="en-US" sz="1100" dirty="0">
                <a:latin typeface="+mj-lt"/>
              </a:rPr>
              <a:t>Integrated dual-band </a:t>
            </a:r>
            <a:r>
              <a:rPr lang="en-US" sz="1100" dirty="0" err="1">
                <a:latin typeface="+mj-lt"/>
              </a:rPr>
              <a:t>WiFi</a:t>
            </a:r>
            <a:endParaRPr lang="en-US" sz="1100" dirty="0">
              <a:latin typeface="+mj-lt"/>
            </a:endParaRPr>
          </a:p>
        </p:txBody>
      </p:sp>
      <p:sp>
        <p:nvSpPr>
          <p:cNvPr id="18" name="TextBox 17">
            <a:extLst>
              <a:ext uri="{FF2B5EF4-FFF2-40B4-BE49-F238E27FC236}">
                <a16:creationId xmlns:a16="http://schemas.microsoft.com/office/drawing/2014/main" xmlns="" id="{FE4C4506-C823-489E-A770-6AB96F79F6E2}"/>
              </a:ext>
            </a:extLst>
          </p:cNvPr>
          <p:cNvSpPr txBox="1"/>
          <p:nvPr/>
        </p:nvSpPr>
        <p:spPr>
          <a:xfrm>
            <a:off x="105823" y="6217293"/>
            <a:ext cx="1553855" cy="430887"/>
          </a:xfrm>
          <a:prstGeom prst="rect">
            <a:avLst/>
          </a:prstGeom>
          <a:noFill/>
        </p:spPr>
        <p:txBody>
          <a:bodyPr wrap="square" rtlCol="0">
            <a:spAutoFit/>
          </a:bodyPr>
          <a:lstStyle/>
          <a:p>
            <a:pPr algn="ctr"/>
            <a:r>
              <a:rPr lang="en-US" sz="1100" dirty="0">
                <a:latin typeface="+mj-lt"/>
              </a:rPr>
              <a:t>10/100Mbps network port with PoE/PoE+</a:t>
            </a:r>
          </a:p>
        </p:txBody>
      </p:sp>
      <p:sp>
        <p:nvSpPr>
          <p:cNvPr id="19" name="TextBox 18">
            <a:extLst>
              <a:ext uri="{FF2B5EF4-FFF2-40B4-BE49-F238E27FC236}">
                <a16:creationId xmlns:a16="http://schemas.microsoft.com/office/drawing/2014/main" xmlns="" id="{CB014551-D653-424E-A23E-4AE62D47A9E8}"/>
              </a:ext>
            </a:extLst>
          </p:cNvPr>
          <p:cNvSpPr txBox="1"/>
          <p:nvPr/>
        </p:nvSpPr>
        <p:spPr>
          <a:xfrm>
            <a:off x="2173359" y="6217293"/>
            <a:ext cx="1130717" cy="430887"/>
          </a:xfrm>
          <a:prstGeom prst="rect">
            <a:avLst/>
          </a:prstGeom>
          <a:noFill/>
        </p:spPr>
        <p:txBody>
          <a:bodyPr wrap="square" rtlCol="0">
            <a:spAutoFit/>
          </a:bodyPr>
          <a:lstStyle/>
          <a:p>
            <a:pPr algn="ctr"/>
            <a:r>
              <a:rPr lang="en-US" sz="1100" dirty="0">
                <a:latin typeface="+mj-lt"/>
              </a:rPr>
              <a:t>Integrated Bluetooth 4.0</a:t>
            </a:r>
          </a:p>
        </p:txBody>
      </p:sp>
      <p:pic>
        <p:nvPicPr>
          <p:cNvPr id="21" name="Picture 20">
            <a:extLst>
              <a:ext uri="{FF2B5EF4-FFF2-40B4-BE49-F238E27FC236}">
                <a16:creationId xmlns:a16="http://schemas.microsoft.com/office/drawing/2014/main" xmlns="" id="{A0B06BFC-F6EA-4BB9-BB3D-D792094C0F76}"/>
              </a:ext>
            </a:extLst>
          </p:cNvPr>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556844" y="5451460"/>
            <a:ext cx="650300" cy="717279"/>
          </a:xfrm>
          <a:prstGeom prst="rect">
            <a:avLst/>
          </a:prstGeom>
        </p:spPr>
      </p:pic>
    </p:spTree>
    <p:extLst>
      <p:ext uri="{BB962C8B-B14F-4D97-AF65-F5344CB8AC3E}">
        <p14:creationId xmlns:p14="http://schemas.microsoft.com/office/powerpoint/2010/main" xmlns="" val="1526090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420</Words>
  <Application>Microsoft Office PowerPoint</Application>
  <PresentationFormat>Custom</PresentationFormat>
  <Paragraphs>48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dc:creator>
  <cp:lastModifiedBy>Nutjaree Dell</cp:lastModifiedBy>
  <cp:revision>6</cp:revision>
  <dcterms:created xsi:type="dcterms:W3CDTF">2019-05-03T14:02:52Z</dcterms:created>
  <dcterms:modified xsi:type="dcterms:W3CDTF">2020-11-10T09:58:36Z</dcterms:modified>
</cp:coreProperties>
</file>